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8"/>
  </p:notesMasterIdLst>
  <p:sldIdLst>
    <p:sldId id="256" r:id="rId2"/>
    <p:sldId id="1102" r:id="rId3"/>
    <p:sldId id="858" r:id="rId4"/>
    <p:sldId id="857" r:id="rId5"/>
    <p:sldId id="860" r:id="rId6"/>
    <p:sldId id="859" r:id="rId7"/>
    <p:sldId id="1087" r:id="rId8"/>
    <p:sldId id="1089" r:id="rId9"/>
    <p:sldId id="1088" r:id="rId10"/>
    <p:sldId id="1086" r:id="rId11"/>
    <p:sldId id="861" r:id="rId12"/>
    <p:sldId id="1090" r:id="rId13"/>
    <p:sldId id="958" r:id="rId14"/>
    <p:sldId id="1094" r:id="rId15"/>
    <p:sldId id="1091" r:id="rId16"/>
    <p:sldId id="959" r:id="rId17"/>
    <p:sldId id="1093" r:id="rId18"/>
    <p:sldId id="1078" r:id="rId19"/>
    <p:sldId id="1079" r:id="rId20"/>
    <p:sldId id="1092" r:id="rId21"/>
    <p:sldId id="1080" r:id="rId22"/>
    <p:sldId id="1081" r:id="rId23"/>
    <p:sldId id="1082" r:id="rId24"/>
    <p:sldId id="1083" r:id="rId25"/>
    <p:sldId id="1084" r:id="rId26"/>
    <p:sldId id="957" r:id="rId27"/>
    <p:sldId id="1095" r:id="rId28"/>
    <p:sldId id="962" r:id="rId29"/>
    <p:sldId id="304" r:id="rId30"/>
    <p:sldId id="1103" r:id="rId31"/>
    <p:sldId id="305" r:id="rId32"/>
    <p:sldId id="306" r:id="rId33"/>
    <p:sldId id="307" r:id="rId34"/>
    <p:sldId id="308" r:id="rId35"/>
    <p:sldId id="309" r:id="rId36"/>
    <p:sldId id="310" r:id="rId37"/>
    <p:sldId id="311" r:id="rId38"/>
    <p:sldId id="1096" r:id="rId39"/>
    <p:sldId id="960" r:id="rId40"/>
    <p:sldId id="961" r:id="rId41"/>
    <p:sldId id="1097" r:id="rId42"/>
    <p:sldId id="1098" r:id="rId43"/>
    <p:sldId id="1099" r:id="rId44"/>
    <p:sldId id="1100" r:id="rId45"/>
    <p:sldId id="1101" r:id="rId46"/>
    <p:sldId id="447"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2"/>
            <p14:sldId id="858"/>
            <p14:sldId id="857"/>
            <p14:sldId id="860"/>
            <p14:sldId id="859"/>
            <p14:sldId id="1087"/>
            <p14:sldId id="1089"/>
            <p14:sldId id="1088"/>
            <p14:sldId id="1086"/>
            <p14:sldId id="861"/>
            <p14:sldId id="1090"/>
            <p14:sldId id="958"/>
            <p14:sldId id="1094"/>
            <p14:sldId id="1091"/>
            <p14:sldId id="959"/>
            <p14:sldId id="1093"/>
            <p14:sldId id="1078"/>
            <p14:sldId id="1079"/>
            <p14:sldId id="1092"/>
            <p14:sldId id="1080"/>
            <p14:sldId id="1081"/>
            <p14:sldId id="1082"/>
            <p14:sldId id="1083"/>
            <p14:sldId id="1084"/>
            <p14:sldId id="957"/>
            <p14:sldId id="1095"/>
            <p14:sldId id="962"/>
            <p14:sldId id="304"/>
            <p14:sldId id="1103"/>
            <p14:sldId id="305"/>
            <p14:sldId id="306"/>
            <p14:sldId id="307"/>
            <p14:sldId id="308"/>
            <p14:sldId id="309"/>
            <p14:sldId id="310"/>
            <p14:sldId id="311"/>
            <p14:sldId id="1096"/>
            <p14:sldId id="960"/>
            <p14:sldId id="961"/>
            <p14:sldId id="1097"/>
            <p14:sldId id="1098"/>
            <p14:sldId id="1099"/>
            <p14:sldId id="1100"/>
            <p14:sldId id="110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78" d="100"/>
          <a:sy n="78" d="100"/>
        </p:scale>
        <p:origin x="741" y="32"/>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11/29/2018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 Id="rId4" Type="http://schemas.openxmlformats.org/officeDocument/2006/relationships/image" Target="../media/image24.tmp"/></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00.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3.xml"/><Relationship Id="rId4" Type="http://schemas.openxmlformats.org/officeDocument/2006/relationships/image" Target="../media/image6.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3.xml"/><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深度强化学习</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sz="quarter"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r>
              <a:rPr lang="zh-CN" altLang="en-US" dirty="0"/>
              <a:t>值函数：从状态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1336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181600"/>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sp>
        <p:nvSpPr>
          <p:cNvPr id="3" name="内容占位符 2"/>
          <p:cNvSpPr>
            <a:spLocks noGrp="1"/>
          </p:cNvSpPr>
          <p:nvPr>
            <p:ph sz="quarter" idx="1"/>
          </p:nvPr>
        </p:nvSpPr>
        <p:spPr/>
        <p:txBody>
          <a:bodyPr/>
          <a:lstStyle/>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85" y="2242634"/>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a:t>
            </a:r>
            <a:r>
              <a:rPr lang="en-US" altLang="zh-CN" dirty="0"/>
              <a:t>-</a:t>
            </a:r>
            <a:r>
              <a:rPr lang="zh-CN" altLang="en-US" dirty="0"/>
              <a:t>动作值函数（</a:t>
            </a:r>
            <a:r>
              <a:rPr lang="en-US" altLang="zh-CN" dirty="0"/>
              <a:t> Q</a:t>
            </a:r>
            <a:r>
              <a:rPr lang="zh-CN" altLang="en-US" dirty="0"/>
              <a:t>函数）</a:t>
            </a:r>
          </a:p>
        </p:txBody>
      </p:sp>
      <p:sp>
        <p:nvSpPr>
          <p:cNvPr id="3" name="内容占位符 2"/>
          <p:cNvSpPr>
            <a:spLocks noGrp="1"/>
          </p:cNvSpPr>
          <p:nvPr>
            <p:ph sz="quarter" idx="1"/>
          </p:nvPr>
        </p:nvSpPr>
        <p:spPr/>
        <p:txBody>
          <a:bodyPr/>
          <a:lstStyle/>
          <a:p>
            <a:r>
              <a:rPr lang="zh-CN" altLang="en-US" dirty="0"/>
              <a:t>状态</a:t>
            </a:r>
            <a:r>
              <a:rPr lang="en-US" altLang="zh-CN" dirty="0"/>
              <a:t>-</a:t>
            </a:r>
            <a:r>
              <a:rPr lang="zh-CN" altLang="en-US" dirty="0"/>
              <a:t>动作值函数是指初始状态为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4384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sz="quarter" idx="1"/>
          </p:nvPr>
        </p:nvSpPr>
        <p:spPr/>
        <p:txBody>
          <a:bodyPr/>
          <a:lstStyle/>
          <a:p>
            <a:r>
              <a:rPr lang="zh-CN" altLang="en-US" dirty="0"/>
              <a:t>最优策略：存在一个最优的策略</a:t>
            </a:r>
            <a:r>
              <a:rPr lang="en-US" altLang="zh-CN" dirty="0"/>
              <a:t>π</a:t>
            </a:r>
            <a:r>
              <a:rPr lang="en-US" altLang="zh-CN" baseline="-25000" dirty="0"/>
              <a:t>∗</a:t>
            </a:r>
            <a:r>
              <a:rPr lang="en-US" altLang="zh-CN" dirty="0"/>
              <a:t> </a:t>
            </a:r>
            <a:r>
              <a:rPr lang="zh-CN" altLang="en-US" dirty="0"/>
              <a:t>，其在所有状态上的期望回报最大</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438400"/>
            <a:ext cx="4127874" cy="1009695"/>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252297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372615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强化学习算法</a:t>
            </a:r>
          </a:p>
        </p:txBody>
      </p:sp>
      <p:sp>
        <p:nvSpPr>
          <p:cNvPr id="3" name="内容占位符 2"/>
          <p:cNvSpPr>
            <a:spLocks noGrp="1"/>
          </p:cNvSpPr>
          <p:nvPr>
            <p:ph sz="quarter"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00200"/>
            <a:ext cx="7031582" cy="4582714"/>
          </a:xfrm>
        </p:spPr>
      </p:pic>
    </p:spTree>
    <p:extLst>
      <p:ext uri="{BB962C8B-B14F-4D97-AF65-F5344CB8AC3E}">
        <p14:creationId xmlns:p14="http://schemas.microsoft.com/office/powerpoint/2010/main" val="1231184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sz="quarter"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14400" y="2514600"/>
            <a:ext cx="733991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sz="quarter"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6200"/>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sz="quarter" idx="1"/>
          </p:nvPr>
        </p:nvSpPr>
        <p:spPr/>
        <p:txBody>
          <a:bodyPr/>
          <a:lstStyle/>
          <a:p>
            <a:r>
              <a:rPr lang="zh-CN" altLang="en-US" dirty="0"/>
              <a:t>结合了动态规划和蒙特卡罗方法</a:t>
            </a:r>
          </a:p>
        </p:txBody>
      </p:sp>
      <p:sp>
        <p:nvSpPr>
          <p:cNvPr id="12" name="下箭头 11"/>
          <p:cNvSpPr/>
          <p:nvPr/>
        </p:nvSpPr>
        <p:spPr>
          <a:xfrm>
            <a:off x="3657600" y="2830990"/>
            <a:ext cx="4572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4495800" y="3200400"/>
            <a:ext cx="1752600" cy="1143000"/>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4724400" y="4343400"/>
            <a:ext cx="6477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23239" y="5666065"/>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283" y="4988106"/>
            <a:ext cx="2855934" cy="609600"/>
          </a:xfrm>
          <a:prstGeom prst="rect">
            <a:avLst/>
          </a:prstGeom>
        </p:spPr>
      </p:pic>
      <p:sp>
        <p:nvSpPr>
          <p:cNvPr id="16" name="矩形 15"/>
          <p:cNvSpPr/>
          <p:nvPr/>
        </p:nvSpPr>
        <p:spPr>
          <a:xfrm>
            <a:off x="5237801" y="3044964"/>
            <a:ext cx="2021198" cy="461665"/>
          </a:xfrm>
          <a:prstGeom prst="rect">
            <a:avLst/>
          </a:prstGeom>
        </p:spPr>
        <p:txBody>
          <a:bodyPr wrap="square">
            <a:spAutoFit/>
          </a:bodyPr>
          <a:lstStyle/>
          <a:p>
            <a:pPr algn="ctr"/>
            <a:r>
              <a:rPr lang="zh-CN" altLang="en-US" sz="2400" dirty="0">
                <a:solidFill>
                  <a:srgbClr val="FF0000"/>
                </a:solidFill>
              </a:rPr>
              <a:t>蒙特卡罗误差</a:t>
            </a:r>
          </a:p>
        </p:txBody>
      </p:sp>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SARSA</a:t>
            </a:r>
            <a:r>
              <a:rPr lang="zh-CN" altLang="en-US" dirty="0"/>
              <a:t>算法（</a:t>
            </a:r>
            <a:r>
              <a:rPr lang="en-US" altLang="zh-CN" dirty="0"/>
              <a:t>State Action Reward</a:t>
            </a:r>
            <a:br>
              <a:rPr lang="en-US" altLang="zh-CN" dirty="0"/>
            </a:br>
            <a:r>
              <a:rPr lang="en-US" altLang="zh-CN" dirty="0"/>
              <a:t>State Action</a:t>
            </a:r>
            <a:r>
              <a:rPr lang="zh-CN" altLang="en-US" dirty="0"/>
              <a:t>，</a:t>
            </a:r>
            <a:r>
              <a:rPr lang="en-US" altLang="zh-CN" dirty="0"/>
              <a:t>SARSA</a:t>
            </a:r>
            <a:r>
              <a:rPr lang="zh-CN" altLang="en-US" dirty="0"/>
              <a:t>）</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81647" y="1219200"/>
            <a:ext cx="6443153" cy="5146768"/>
          </a:xfrm>
        </p:spPr>
      </p:pic>
    </p:spTree>
    <p:extLst>
      <p:ext uri="{BB962C8B-B14F-4D97-AF65-F5344CB8AC3E}">
        <p14:creationId xmlns:p14="http://schemas.microsoft.com/office/powerpoint/2010/main" val="154934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sz="quarter"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964575"/>
            <a:ext cx="5939560" cy="4268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sz="quarter"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505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sz="quarter" idx="1"/>
          </p:nvPr>
        </p:nvSpPr>
        <p:spPr/>
        <p:txBody>
          <a:bodyPr/>
          <a:lstStyle/>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219200"/>
            <a:ext cx="5490156"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animEffect transition="in" filter="fade">
                                      <p:cBhvr>
                                        <p:cTn id="2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3657600" y="118577"/>
            <a:ext cx="5334000" cy="923330"/>
          </a:xfrm>
          <a:prstGeom prst="rect">
            <a:avLst/>
          </a:prstGeom>
          <a:noFill/>
        </p:spPr>
        <p:txBody>
          <a:bodyPr wrap="square" rtlCol="0">
            <a:spAutoFit/>
          </a:bodyPr>
          <a:lstStyle/>
          <a:p>
            <a:r>
              <a:rPr lang="en-US" altLang="zh-CN" dirty="0" err="1"/>
              <a:t>Mnih</a:t>
            </a:r>
            <a:r>
              <a:rPr lang="en-US" altLang="zh-CN" dirty="0"/>
              <a:t>, Volodymyr, et al. "Human-level control through deep reinforcement learning." </a:t>
            </a:r>
            <a:r>
              <a:rPr lang="en-US" altLang="zh-CN" i="1" dirty="0"/>
              <a:t>Nature</a:t>
            </a:r>
            <a:r>
              <a:rPr lang="en-US" altLang="zh-CN"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457200" y="1600200"/>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sz="quarter"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2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  Human Level Control</a:t>
            </a:r>
          </a:p>
        </p:txBody>
      </p:sp>
      <p:pic>
        <p:nvPicPr>
          <p:cNvPr id="4" name="Picture 3"/>
          <p:cNvPicPr>
            <a:picLocks noChangeAspect="1"/>
          </p:cNvPicPr>
          <p:nvPr/>
        </p:nvPicPr>
        <p:blipFill>
          <a:blip r:embed="rId2"/>
          <a:stretch>
            <a:fillRect/>
          </a:stretch>
        </p:blipFill>
        <p:spPr>
          <a:xfrm>
            <a:off x="2051720" y="1268760"/>
            <a:ext cx="4961160" cy="5428704"/>
          </a:xfrm>
          <a:prstGeom prst="rect">
            <a:avLst/>
          </a:prstGeom>
        </p:spPr>
      </p:pic>
      <p:sp>
        <p:nvSpPr>
          <p:cNvPr id="5" name="TextBox 4"/>
          <p:cNvSpPr txBox="1"/>
          <p:nvPr/>
        </p:nvSpPr>
        <p:spPr>
          <a:xfrm>
            <a:off x="5992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AlphaGO: </a:t>
            </a:r>
            <a:br>
              <a:rPr lang="en-US" dirty="0"/>
            </a:br>
            <a:r>
              <a:rPr lang="en-US" dirty="0"/>
              <a:t>Monte Carlo Tree Search</a:t>
            </a:r>
          </a:p>
        </p:txBody>
      </p:sp>
      <p:sp>
        <p:nvSpPr>
          <p:cNvPr id="3" name="Content Placeholder 2"/>
          <p:cNvSpPr>
            <a:spLocks noGrp="1"/>
          </p:cNvSpPr>
          <p:nvPr>
            <p:ph sz="quarter" idx="1"/>
          </p:nvPr>
        </p:nvSpPr>
        <p:spPr/>
        <p:txBody>
          <a:bodyPr/>
          <a:lstStyle/>
          <a:p>
            <a:r>
              <a:rPr lang="en-US" sz="2800" dirty="0"/>
              <a:t>MCTS: Model look ahead to reduce searching space by predicting opponent’s moves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97" y="2514600"/>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381000" y="5534428"/>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Learning Pipeline</a:t>
            </a:r>
          </a:p>
        </p:txBody>
      </p:sp>
      <p:sp>
        <p:nvSpPr>
          <p:cNvPr id="3" name="Content Placeholder 2"/>
          <p:cNvSpPr>
            <a:spLocks noGrp="1"/>
          </p:cNvSpPr>
          <p:nvPr>
            <p:ph sz="quarter" idx="1"/>
          </p:nvPr>
        </p:nvSpPr>
        <p:spPr/>
        <p:txBody>
          <a:bodyPr/>
          <a:lstStyle/>
          <a:p>
            <a:r>
              <a:rPr lang="en-US" sz="2800" dirty="0"/>
              <a:t>Combine SL and RL to learn the search direction in MCTS</a:t>
            </a:r>
          </a:p>
          <a:p>
            <a:endParaRPr lang="en-US" sz="2800" dirty="0"/>
          </a:p>
          <a:p>
            <a:pPr marL="0" indent="0">
              <a:buNone/>
            </a:pPr>
            <a:endParaRPr lang="en-US" sz="2800" dirty="0"/>
          </a:p>
          <a:p>
            <a:pPr marL="0" indent="0">
              <a:buNone/>
            </a:pPr>
            <a:endParaRPr lang="en-US" sz="2800" dirty="0"/>
          </a:p>
          <a:p>
            <a:pPr marL="0" indent="0">
              <a:buNone/>
            </a:pPr>
            <a:endParaRPr lang="en-US" sz="2800" dirty="0"/>
          </a:p>
          <a:p>
            <a:r>
              <a:rPr lang="en-US" sz="2400" dirty="0"/>
              <a:t>SL policy Network</a:t>
            </a:r>
          </a:p>
          <a:p>
            <a:pPr lvl="1"/>
            <a:r>
              <a:rPr lang="en-US" sz="2000" dirty="0"/>
              <a:t>Prior search probability or potential</a:t>
            </a:r>
          </a:p>
          <a:p>
            <a:r>
              <a:rPr lang="en-US" sz="2400" dirty="0"/>
              <a:t>Rollout: </a:t>
            </a:r>
          </a:p>
          <a:p>
            <a:pPr lvl="1"/>
            <a:r>
              <a:rPr lang="en-US" sz="2000" dirty="0"/>
              <a:t>combine with MCTS for quick simulation on leaf node </a:t>
            </a:r>
          </a:p>
          <a:p>
            <a:r>
              <a:rPr lang="en-US" sz="2400" dirty="0"/>
              <a:t>Value Network:</a:t>
            </a:r>
          </a:p>
          <a:p>
            <a:pPr lvl="1"/>
            <a:r>
              <a:rPr lang="en-US" sz="2000" dirty="0"/>
              <a:t>Build the Global feeling on the leaf node </a:t>
            </a:r>
            <a:r>
              <a:rPr lang="en-US" altLang="zh-CN" sz="2000" dirty="0"/>
              <a:t>situation</a:t>
            </a:r>
            <a:endParaRPr lang="en-US" sz="2000" dirty="0"/>
          </a:p>
        </p:txBody>
      </p:sp>
      <p:pic>
        <p:nvPicPr>
          <p:cNvPr id="4" name="Picture 3"/>
          <p:cNvPicPr>
            <a:picLocks noChangeAspect="1"/>
          </p:cNvPicPr>
          <p:nvPr/>
        </p:nvPicPr>
        <p:blipFill>
          <a:blip r:embed="rId2"/>
          <a:stretch>
            <a:fillRect/>
          </a:stretch>
        </p:blipFill>
        <p:spPr>
          <a:xfrm>
            <a:off x="2514600" y="2102706"/>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3157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792" y="1484784"/>
                <a:ext cx="5987008" cy="4525963"/>
              </a:xfrm>
              <a:blipFill rotWithShape="0">
                <a:blip r:embed="rId2"/>
                <a:stretch>
                  <a:fillRect l="-1527" t="-107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1926"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RL Policy Network</a:t>
            </a:r>
            <a:endParaRPr lang="en-US" dirty="0"/>
          </a:p>
        </p:txBody>
      </p:sp>
      <p:sp>
        <p:nvSpPr>
          <p:cNvPr id="3" name="Content Placeholder 2"/>
          <p:cNvSpPr>
            <a:spLocks noGrp="1"/>
          </p:cNvSpPr>
          <p:nvPr>
            <p:ph idx="4294967295"/>
          </p:nvPr>
        </p:nvSpPr>
        <p:spPr>
          <a:xfrm>
            <a:off x="457200" y="3500438"/>
            <a:ext cx="7772400" cy="2625725"/>
          </a:xfrm>
        </p:spPr>
        <p:txBody>
          <a:bodyPr/>
          <a:lstStyle/>
          <a:p>
            <a:r>
              <a:rPr lang="en-US" altLang="zh-CN" sz="2000" dirty="0">
                <a:latin typeface="Arial" charset="0"/>
                <a:ea typeface="Arial" charset="0"/>
                <a:cs typeface="Arial" charset="0"/>
              </a:rPr>
              <a:t>1 Million samples are used to train.</a:t>
            </a:r>
          </a:p>
          <a:p>
            <a:pPr marL="285750" indent="-285750">
              <a:lnSpc>
                <a:spcPct val="150000"/>
              </a:lnSpc>
              <a:buFont typeface="Arial" charset="0"/>
              <a:buChar char="•"/>
            </a:pPr>
            <a:r>
              <a:rPr lang="en-US" altLang="zh-CN" sz="2000" dirty="0">
                <a:latin typeface="Arial" charset="0"/>
                <a:ea typeface="Arial" charset="0"/>
                <a:cs typeface="Arial" charset="0"/>
              </a:rPr>
              <a:t>RL-Policy network </a:t>
            </a:r>
            <a:r>
              <a:rPr lang="en-US" altLang="zh-CN" sz="2000" i="1" dirty="0">
                <a:solidFill>
                  <a:srgbClr val="FF0000"/>
                </a:solidFill>
                <a:latin typeface="Arial" charset="0"/>
                <a:ea typeface="Arial" charset="0"/>
                <a:cs typeface="Arial" charset="0"/>
              </a:rPr>
              <a:t>VS</a:t>
            </a:r>
            <a:r>
              <a:rPr lang="en-US" altLang="zh-CN" sz="2000" dirty="0">
                <a:solidFill>
                  <a:srgbClr val="FF0000"/>
                </a:solidFill>
                <a:latin typeface="Arial" charset="0"/>
                <a:ea typeface="Arial" charset="0"/>
                <a:cs typeface="Arial" charset="0"/>
              </a:rPr>
              <a:t> </a:t>
            </a:r>
            <a:r>
              <a:rPr lang="en-US" altLang="zh-CN" sz="2000" dirty="0">
                <a:latin typeface="Arial" charset="0"/>
                <a:ea typeface="Arial" charset="0"/>
                <a:cs typeface="Arial" charset="0"/>
              </a:rPr>
              <a:t>SL-Policy network.</a:t>
            </a:r>
          </a:p>
          <a:p>
            <a:pPr lvl="1">
              <a:lnSpc>
                <a:spcPct val="150000"/>
              </a:lnSpc>
              <a:buFont typeface="Arial" charset="0"/>
              <a:buChar char="•"/>
            </a:pPr>
            <a:r>
              <a:rPr lang="en-US" altLang="zh-CN" sz="2000" dirty="0">
                <a:latin typeface="Arial" charset="0"/>
                <a:ea typeface="Arial" charset="0"/>
                <a:cs typeface="Arial" charset="0"/>
              </a:rPr>
              <a:t>RL-Policy alone wins 80% games against SL-Policy.</a:t>
            </a:r>
          </a:p>
          <a:p>
            <a:pPr lvl="1">
              <a:lnSpc>
                <a:spcPct val="150000"/>
              </a:lnSpc>
              <a:buFont typeface="Arial" charset="0"/>
              <a:buChar char="•"/>
            </a:pPr>
            <a:r>
              <a:rPr lang="en-US" altLang="zh-CN" sz="2000" dirty="0">
                <a:latin typeface="Arial" charset="0"/>
                <a:ea typeface="Arial" charset="0"/>
                <a:cs typeface="Arial" charset="0"/>
              </a:rPr>
              <a:t>Combined with MCTS, SL-Policy network is better</a:t>
            </a:r>
            <a:endParaRPr lang="en-US" sz="2000" dirty="0"/>
          </a:p>
          <a:p>
            <a:r>
              <a:rPr lang="en-US" sz="2000" dirty="0"/>
              <a:t>Used to derive the Value Network as the ground truth</a:t>
            </a:r>
          </a:p>
          <a:p>
            <a:pPr lvl="1"/>
            <a:r>
              <a:rPr lang="en-US" sz="2000" dirty="0"/>
              <a:t>Making enough data for training</a:t>
            </a:r>
          </a:p>
        </p:txBody>
      </p:sp>
      <p:pic>
        <p:nvPicPr>
          <p:cNvPr id="5" name="Picture 4"/>
          <p:cNvPicPr>
            <a:picLocks noChangeAspect="1"/>
          </p:cNvPicPr>
          <p:nvPr/>
        </p:nvPicPr>
        <p:blipFill>
          <a:blip r:embed="rId2"/>
          <a:stretch>
            <a:fillRect/>
          </a:stretch>
        </p:blipFill>
        <p:spPr>
          <a:xfrm>
            <a:off x="2472258" y="1279016"/>
            <a:ext cx="3848100" cy="2085975"/>
          </a:xfrm>
          <a:prstGeom prst="rect">
            <a:avLst/>
          </a:prstGeom>
        </p:spPr>
      </p:pic>
      <p:sp>
        <p:nvSpPr>
          <p:cNvPr id="8" name="Curved Up Arrow 7"/>
          <p:cNvSpPr/>
          <p:nvPr/>
        </p:nvSpPr>
        <p:spPr bwMode="auto">
          <a:xfrm rot="16200000">
            <a:off x="5987905" y="2727199"/>
            <a:ext cx="664907" cy="391716"/>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itchFamily="1" charset="-120"/>
            </a:endParaRPr>
          </a:p>
        </p:txBody>
      </p:sp>
      <p:sp>
        <p:nvSpPr>
          <p:cNvPr id="9" name="TextBox 8"/>
          <p:cNvSpPr txBox="1"/>
          <p:nvPr/>
        </p:nvSpPr>
        <p:spPr>
          <a:xfrm>
            <a:off x="6525650" y="2738391"/>
            <a:ext cx="1069524" cy="369332"/>
          </a:xfrm>
          <a:prstGeom prst="rect">
            <a:avLst/>
          </a:prstGeom>
          <a:noFill/>
        </p:spPr>
        <p:txBody>
          <a:bodyPr wrap="none" rtlCol="0">
            <a:spAutoFit/>
          </a:bodyPr>
          <a:lstStyle/>
          <a:p>
            <a:r>
              <a:rPr lang="en-US" dirty="0"/>
              <a:t>Self play</a:t>
            </a:r>
          </a:p>
        </p:txBody>
      </p:sp>
      <p:pic>
        <p:nvPicPr>
          <p:cNvPr id="10" name="Picture 9"/>
          <p:cNvPicPr>
            <a:picLocks noChangeAspect="1"/>
          </p:cNvPicPr>
          <p:nvPr/>
        </p:nvPicPr>
        <p:blipFill>
          <a:blip r:embed="rId3"/>
          <a:stretch>
            <a:fillRect/>
          </a:stretch>
        </p:blipFill>
        <p:spPr>
          <a:xfrm>
            <a:off x="3406502" y="2204864"/>
            <a:ext cx="2173610" cy="290087"/>
          </a:xfrm>
          <a:prstGeom prst="rect">
            <a:avLst/>
          </a:prstGeom>
        </p:spPr>
      </p:pic>
    </p:spTree>
    <p:extLst>
      <p:ext uri="{BB962C8B-B14F-4D97-AF65-F5344CB8AC3E}">
        <p14:creationId xmlns:p14="http://schemas.microsoft.com/office/powerpoint/2010/main" val="79444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Value Network</a:t>
            </a:r>
            <a:endParaRPr lang="en-US" dirty="0"/>
          </a:p>
        </p:txBody>
      </p:sp>
      <p:sp>
        <p:nvSpPr>
          <p:cNvPr id="3" name="Content Placeholder 2"/>
          <p:cNvSpPr>
            <a:spLocks noGrp="1"/>
          </p:cNvSpPr>
          <p:nvPr>
            <p:ph idx="4294967295"/>
          </p:nvPr>
        </p:nvSpPr>
        <p:spPr>
          <a:xfrm>
            <a:off x="3949700" y="1600200"/>
            <a:ext cx="5194300" cy="5068888"/>
          </a:xfrm>
        </p:spPr>
        <p:txBody>
          <a:bodyPr/>
          <a:lstStyle/>
          <a:p>
            <a:r>
              <a:rPr lang="en-US" sz="2400" dirty="0"/>
              <a:t>Regression: Similar architecture</a:t>
            </a:r>
          </a:p>
          <a:p>
            <a:endParaRPr lang="en-US" sz="2400" dirty="0"/>
          </a:p>
          <a:p>
            <a:endParaRPr lang="en-US" sz="2400" dirty="0"/>
          </a:p>
          <a:p>
            <a:r>
              <a:rPr lang="en-US" sz="2400" dirty="0"/>
              <a:t>SL Network: Sampling to generate a unique game.</a:t>
            </a:r>
          </a:p>
          <a:p>
            <a:r>
              <a:rPr lang="en-US" sz="2400" dirty="0"/>
              <a:t>RL Network: Simulate to get the game’s final result.</a:t>
            </a:r>
          </a:p>
          <a:p>
            <a:endParaRPr lang="en-US" sz="2400" dirty="0"/>
          </a:p>
          <a:p>
            <a:r>
              <a:rPr lang="en-US" sz="2400" dirty="0"/>
              <a:t>Train: 50 million mini-batches of 32 positions(30 million unique games)</a:t>
            </a:r>
          </a:p>
          <a:p>
            <a:pPr marL="457200" lvl="1" indent="0">
              <a:buNone/>
            </a:pPr>
            <a:endParaRPr lang="en-US" dirty="0"/>
          </a:p>
          <a:p>
            <a:pPr marL="457200" lvl="1" indent="0">
              <a:buNone/>
            </a:pPr>
            <a:endParaRPr lang="en-US" dirty="0"/>
          </a:p>
        </p:txBody>
      </p:sp>
      <p:pic>
        <p:nvPicPr>
          <p:cNvPr id="4" name="Picture 3"/>
          <p:cNvPicPr>
            <a:picLocks noChangeAspect="1"/>
          </p:cNvPicPr>
          <p:nvPr/>
        </p:nvPicPr>
        <p:blipFill>
          <a:blip r:embed="rId2"/>
          <a:stretch>
            <a:fillRect/>
          </a:stretch>
        </p:blipFill>
        <p:spPr>
          <a:xfrm>
            <a:off x="218786" y="1700808"/>
            <a:ext cx="3273094" cy="4388370"/>
          </a:xfrm>
          <a:prstGeom prst="rect">
            <a:avLst/>
          </a:prstGeom>
        </p:spPr>
      </p:pic>
      <p:pic>
        <p:nvPicPr>
          <p:cNvPr id="5"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060848"/>
            <a:ext cx="4452178" cy="724057"/>
          </a:xfrm>
          <a:prstGeom prst="rect">
            <a:avLst/>
          </a:prstGeom>
        </p:spPr>
      </p:pic>
    </p:spTree>
    <p:extLst>
      <p:ext uri="{BB962C8B-B14F-4D97-AF65-F5344CB8AC3E}">
        <p14:creationId xmlns:p14="http://schemas.microsoft.com/office/powerpoint/2010/main" val="3288345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AlphaGO</a:t>
            </a:r>
            <a:r>
              <a:rPr lang="zh-CN" altLang="en-US" dirty="0"/>
              <a:t>：</a:t>
            </a:r>
            <a:r>
              <a:rPr lang="en-US" altLang="zh-CN" dirty="0"/>
              <a:t>Evaluation</a:t>
            </a:r>
            <a:endParaRPr lang="en-US" dirty="0"/>
          </a:p>
        </p:txBody>
      </p:sp>
      <p:pic>
        <p:nvPicPr>
          <p:cNvPr id="4" name="Picture 3"/>
          <p:cNvPicPr>
            <a:picLocks noChangeAspect="1"/>
          </p:cNvPicPr>
          <p:nvPr/>
        </p:nvPicPr>
        <p:blipFill>
          <a:blip r:embed="rId2"/>
          <a:stretch>
            <a:fillRect/>
          </a:stretch>
        </p:blipFill>
        <p:spPr>
          <a:xfrm>
            <a:off x="468313" y="1676337"/>
            <a:ext cx="8182495" cy="4449826"/>
          </a:xfrm>
          <a:prstGeom prst="rect">
            <a:avLst/>
          </a:prstGeom>
        </p:spPr>
      </p:pic>
      <p:sp>
        <p:nvSpPr>
          <p:cNvPr id="5" name="TextBox 4"/>
          <p:cNvSpPr txBox="1"/>
          <p:nvPr/>
        </p:nvSpPr>
        <p:spPr>
          <a:xfrm>
            <a:off x="4559560" y="1143000"/>
            <a:ext cx="5004048" cy="646331"/>
          </a:xfrm>
          <a:prstGeom prst="rect">
            <a:avLst/>
          </a:prstGeom>
          <a:noFill/>
        </p:spPr>
        <p:txBody>
          <a:bodyPr wrap="square" rtlCol="0">
            <a:spAutoFit/>
          </a:bodyPr>
          <a:lstStyle/>
          <a:p>
            <a:r>
              <a:rPr lang="en-US" dirty="0">
                <a:solidFill>
                  <a:srgbClr val="FF0000"/>
                </a:solidFill>
              </a:rPr>
              <a:t>The version solely using the policy network</a:t>
            </a:r>
          </a:p>
          <a:p>
            <a:r>
              <a:rPr lang="en-US" dirty="0">
                <a:solidFill>
                  <a:srgbClr val="FF0000"/>
                </a:solidFill>
              </a:rPr>
              <a:t>does not perform any search</a:t>
            </a:r>
          </a:p>
        </p:txBody>
      </p:sp>
      <p:sp>
        <p:nvSpPr>
          <p:cNvPr id="6" name="TextBox 5"/>
          <p:cNvSpPr txBox="1"/>
          <p:nvPr/>
        </p:nvSpPr>
        <p:spPr>
          <a:xfrm>
            <a:off x="1619672" y="6429474"/>
            <a:ext cx="2304663" cy="307777"/>
          </a:xfrm>
          <a:prstGeom prst="rect">
            <a:avLst/>
          </a:prstGeom>
          <a:noFill/>
        </p:spPr>
        <p:txBody>
          <a:bodyPr wrap="square" rtlCol="0">
            <a:spAutoFit/>
          </a:bodyPr>
          <a:lstStyle/>
          <a:p>
            <a:r>
              <a:rPr lang="en-US" sz="1400" dirty="0"/>
              <a:t>Silver, David, et al. 2016.</a:t>
            </a:r>
          </a:p>
        </p:txBody>
      </p:sp>
    </p:spTree>
    <p:extLst>
      <p:ext uri="{BB962C8B-B14F-4D97-AF65-F5344CB8AC3E}">
        <p14:creationId xmlns:p14="http://schemas.microsoft.com/office/powerpoint/2010/main" val="45676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sz="quarter"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267200"/>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sz="quarter"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6019800" y="2286000"/>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4953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06669" y="2159704"/>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4343400" y="2621369"/>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858" y="3249792"/>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5334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524000"/>
            <a:ext cx="6730177" cy="4566298"/>
          </a:xfrm>
        </p:spPr>
      </p:pic>
    </p:spTree>
    <p:extLst>
      <p:ext uri="{BB962C8B-B14F-4D97-AF65-F5344CB8AC3E}">
        <p14:creationId xmlns:p14="http://schemas.microsoft.com/office/powerpoint/2010/main" val="450788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61747" y="1219200"/>
            <a:ext cx="6225705" cy="5105400"/>
          </a:xfrm>
        </p:spPr>
      </p:pic>
    </p:spTree>
    <p:extLst>
      <p:ext uri="{BB962C8B-B14F-4D97-AF65-F5344CB8AC3E}">
        <p14:creationId xmlns:p14="http://schemas.microsoft.com/office/powerpoint/2010/main" val="4051418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28800" y="1219200"/>
            <a:ext cx="5281731" cy="5136154"/>
          </a:xfrm>
        </p:spPr>
      </p:pic>
    </p:spTree>
    <p:extLst>
      <p:ext uri="{BB962C8B-B14F-4D97-AF65-F5344CB8AC3E}">
        <p14:creationId xmlns:p14="http://schemas.microsoft.com/office/powerpoint/2010/main" val="387401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289772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4080382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847396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sz="quarter" idx="1"/>
          </p:nvPr>
        </p:nvSpPr>
        <p:spPr/>
        <p:txBody>
          <a:bodyPr/>
          <a:lstStyle/>
          <a:p>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9718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来最大化期望回报（</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18062</TotalTime>
  <Words>1428</Words>
  <Application>Microsoft Office PowerPoint</Application>
  <PresentationFormat>全屏显示(4:3)</PresentationFormat>
  <Paragraphs>187</Paragraphs>
  <Slides>46</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新細明體</vt:lpstr>
      <vt:lpstr>华文楷体</vt:lpstr>
      <vt:lpstr>华文细黑</vt:lpstr>
      <vt:lpstr>宋体</vt:lpstr>
      <vt:lpstr>微软雅黑</vt:lpstr>
      <vt:lpstr>Arial</vt:lpstr>
      <vt:lpstr>Arial Narrow</vt:lpstr>
      <vt:lpstr>Calibri</vt:lpstr>
      <vt:lpstr>Cambria</vt:lpstr>
      <vt:lpstr>Cambria Math</vt:lpstr>
      <vt:lpstr>Helvetica</vt:lpstr>
      <vt:lpstr>Wingdings</vt:lpstr>
      <vt:lpstr>Wingdings 3</vt:lpstr>
      <vt:lpstr>Origin</vt:lpstr>
      <vt:lpstr>深度强化学习</vt:lpstr>
      <vt:lpstr>一个例子</vt:lpstr>
      <vt:lpstr>强化学习</vt:lpstr>
      <vt:lpstr>强化学习</vt:lpstr>
      <vt:lpstr>马尔可夫决策过程</vt:lpstr>
      <vt:lpstr>强化学习中的基本要素</vt:lpstr>
      <vt:lpstr>策略π(a|s)</vt:lpstr>
      <vt:lpstr>总回报</vt:lpstr>
      <vt:lpstr>强化学习目标函数</vt:lpstr>
      <vt:lpstr>状态值函数</vt:lpstr>
      <vt:lpstr>Bellman方程</vt:lpstr>
      <vt:lpstr>状态-动作值函数（ Q函数）</vt:lpstr>
      <vt:lpstr>最优策略</vt:lpstr>
      <vt:lpstr>深度强化学习</vt:lpstr>
      <vt:lpstr>基于值函数的策略学习</vt:lpstr>
      <vt:lpstr>强化学习算法</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Learning to Prune： RL Policy Network</vt:lpstr>
      <vt:lpstr>Learning to Prune： Value Network</vt:lpstr>
      <vt:lpstr>AlphaGO：Evaluation</vt:lpstr>
      <vt:lpstr>策略梯度</vt:lpstr>
      <vt:lpstr>基于策略函数的深度强化学习</vt:lpstr>
      <vt:lpstr>策略梯度（Policy Gradient）</vt:lpstr>
      <vt:lpstr>REINFORCE算法</vt:lpstr>
      <vt:lpstr>带基准线的REINFORCE算法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1822</cp:revision>
  <dcterms:created xsi:type="dcterms:W3CDTF">2009-03-19T21:17:53Z</dcterms:created>
  <dcterms:modified xsi:type="dcterms:W3CDTF">2018-11-29T15:44:44Z</dcterms:modified>
</cp:coreProperties>
</file>